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8" r:id="rId11"/>
  </p:sldIdLst>
  <p:sldSz cx="9144000" cy="51450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56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83" autoAdjust="0"/>
    <p:restoredTop sz="94660"/>
  </p:normalViewPr>
  <p:slideViewPr>
    <p:cSldViewPr snapToGrid="0">
      <p:cViewPr varScale="1">
        <p:scale>
          <a:sx n="154" d="100"/>
          <a:sy n="154" d="100"/>
        </p:scale>
        <p:origin x="168" y="52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7" d="100"/>
        <a:sy n="47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3F07D-F64B-476D-B3EA-FFD0E44C9DB1}" type="datetimeFigureOut">
              <a:rPr lang="zh-CN" altLang="en-US" smtClean="0"/>
              <a:t>2022/6/11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F00E3-84AE-4C74-9370-0C5407C967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8723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2032"/>
            <a:ext cx="6858000" cy="179125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702365"/>
            <a:ext cx="6858000" cy="1242205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7026-63EA-4E95-95C8-913B599A53F8}" type="datetimeFigureOut">
              <a:rPr lang="zh-CN" altLang="en-US" smtClean="0"/>
              <a:t>2022/6/11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1586-A5D1-45E3-A381-D13370D402A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991188" y="-1986779"/>
            <a:ext cx="5161644" cy="9138377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245807" y="206479"/>
            <a:ext cx="8622891" cy="47489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79D7-302D-492A-8039-2E5833E2F0C3}" type="datetimeFigureOut">
              <a:rPr lang="zh-CN" altLang="en-US" smtClean="0"/>
              <a:t>2022/6/11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63D64-B169-48F4-8638-4EBEC083FE0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文本框 37"/>
          <p:cNvSpPr txBox="1"/>
          <p:nvPr userDrawn="1"/>
        </p:nvSpPr>
        <p:spPr>
          <a:xfrm>
            <a:off x="1158702" y="318294"/>
            <a:ext cx="1118081" cy="374375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>
              <a:buFontTx/>
              <a:buNone/>
            </a:pPr>
            <a:r>
              <a:rPr lang="zh-CN" altLang="en-US" sz="1800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工作体会</a:t>
            </a:r>
          </a:p>
        </p:txBody>
      </p:sp>
      <p:sp>
        <p:nvSpPr>
          <p:cNvPr id="6" name="椭圆 5"/>
          <p:cNvSpPr/>
          <p:nvPr userDrawn="1"/>
        </p:nvSpPr>
        <p:spPr>
          <a:xfrm>
            <a:off x="717753" y="318294"/>
            <a:ext cx="374375" cy="37437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991188" y="-1986779"/>
            <a:ext cx="5161644" cy="9138377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245807" y="206479"/>
            <a:ext cx="8622891" cy="47489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79D7-302D-492A-8039-2E5833E2F0C3}" type="datetimeFigureOut">
              <a:rPr lang="zh-CN" altLang="en-US" smtClean="0"/>
              <a:t>2022/6/11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63D64-B169-48F4-8638-4EBEC083FE0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文本框 37"/>
          <p:cNvSpPr txBox="1"/>
          <p:nvPr userDrawn="1"/>
        </p:nvSpPr>
        <p:spPr>
          <a:xfrm>
            <a:off x="1040806" y="367315"/>
            <a:ext cx="1810578" cy="374375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>
              <a:buFontTx/>
              <a:buNone/>
            </a:pPr>
            <a:r>
              <a:rPr lang="zh-CN" altLang="en-US" sz="1800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工作规划和展望</a:t>
            </a:r>
          </a:p>
        </p:txBody>
      </p:sp>
      <p:sp>
        <p:nvSpPr>
          <p:cNvPr id="6" name="椭圆 5"/>
          <p:cNvSpPr/>
          <p:nvPr userDrawn="1"/>
        </p:nvSpPr>
        <p:spPr>
          <a:xfrm>
            <a:off x="628651" y="367315"/>
            <a:ext cx="374375" cy="37437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3007"/>
            <a:ext cx="2949178" cy="120052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2" y="740800"/>
            <a:ext cx="4629150" cy="365634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526"/>
            <a:ext cx="2949178" cy="285957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7026-63EA-4E95-95C8-913B599A53F8}" type="datetimeFigureOut">
              <a:rPr lang="zh-CN" altLang="en-US" smtClean="0"/>
              <a:t>2022/6/11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1586-A5D1-45E3-A381-D13370D402A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3007"/>
            <a:ext cx="2949178" cy="120052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2" y="740800"/>
            <a:ext cx="4629150" cy="365634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526"/>
            <a:ext cx="2949178" cy="285957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7026-63EA-4E95-95C8-913B599A53F8}" type="datetimeFigureOut">
              <a:rPr lang="zh-CN" altLang="en-US" smtClean="0"/>
              <a:t>2022/6/11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1586-A5D1-45E3-A381-D13370D402A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7026-63EA-4E95-95C8-913B599A53F8}" type="datetimeFigureOut">
              <a:rPr lang="zh-CN" altLang="en-US" smtClean="0"/>
              <a:t>2022/6/11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1586-A5D1-45E3-A381-D13370D402A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928"/>
            <a:ext cx="1971675" cy="436022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1" y="273928"/>
            <a:ext cx="5800725" cy="4360224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7026-63EA-4E95-95C8-913B599A53F8}" type="datetimeFigureOut">
              <a:rPr lang="zh-CN" altLang="en-US" smtClean="0"/>
              <a:t>2022/6/11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1586-A5D1-45E3-A381-D13370D402A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3048000" y="331576"/>
            <a:ext cx="3276600" cy="2313387"/>
          </a:xfrm>
          <a:custGeom>
            <a:avLst/>
            <a:gdLst/>
            <a:ahLst/>
            <a:cxnLst/>
            <a:rect l="l" t="t" r="r" b="b"/>
            <a:pathLst>
              <a:path w="3276600" h="3124200">
                <a:moveTo>
                  <a:pt x="3028950" y="0"/>
                </a:moveTo>
                <a:cubicBezTo>
                  <a:pt x="3165723" y="0"/>
                  <a:pt x="3276600" y="110877"/>
                  <a:pt x="3276600" y="247650"/>
                </a:cubicBezTo>
                <a:lnTo>
                  <a:pt x="3276600" y="2876550"/>
                </a:lnTo>
                <a:cubicBezTo>
                  <a:pt x="3276600" y="3013323"/>
                  <a:pt x="3165723" y="3124200"/>
                  <a:pt x="3028950" y="3124200"/>
                </a:cubicBezTo>
                <a:cubicBezTo>
                  <a:pt x="2892177" y="3124200"/>
                  <a:pt x="2781300" y="3013323"/>
                  <a:pt x="2781300" y="2876550"/>
                </a:cubicBezTo>
                <a:lnTo>
                  <a:pt x="2781300" y="247650"/>
                </a:lnTo>
                <a:cubicBezTo>
                  <a:pt x="2781300" y="110877"/>
                  <a:pt x="2892177" y="0"/>
                  <a:pt x="3028950" y="0"/>
                </a:cubicBezTo>
                <a:close/>
                <a:moveTo>
                  <a:pt x="2317750" y="0"/>
                </a:moveTo>
                <a:cubicBezTo>
                  <a:pt x="2454523" y="0"/>
                  <a:pt x="2565400" y="110877"/>
                  <a:pt x="2565400" y="247650"/>
                </a:cubicBezTo>
                <a:lnTo>
                  <a:pt x="2565400" y="2876550"/>
                </a:lnTo>
                <a:cubicBezTo>
                  <a:pt x="2565400" y="3013323"/>
                  <a:pt x="2454523" y="3124200"/>
                  <a:pt x="2317750" y="3124200"/>
                </a:cubicBezTo>
                <a:cubicBezTo>
                  <a:pt x="2180977" y="3124200"/>
                  <a:pt x="2070100" y="3013323"/>
                  <a:pt x="2070100" y="2876550"/>
                </a:cubicBezTo>
                <a:lnTo>
                  <a:pt x="2070100" y="247650"/>
                </a:lnTo>
                <a:cubicBezTo>
                  <a:pt x="2070100" y="110877"/>
                  <a:pt x="2180977" y="0"/>
                  <a:pt x="2317750" y="0"/>
                </a:cubicBezTo>
                <a:close/>
                <a:moveTo>
                  <a:pt x="1606550" y="0"/>
                </a:moveTo>
                <a:cubicBezTo>
                  <a:pt x="1743323" y="0"/>
                  <a:pt x="1854200" y="110877"/>
                  <a:pt x="1854200" y="247650"/>
                </a:cubicBezTo>
                <a:lnTo>
                  <a:pt x="1854200" y="2876550"/>
                </a:lnTo>
                <a:cubicBezTo>
                  <a:pt x="1854200" y="3013323"/>
                  <a:pt x="1743323" y="3124200"/>
                  <a:pt x="1606550" y="3124200"/>
                </a:cubicBezTo>
                <a:cubicBezTo>
                  <a:pt x="1469777" y="3124200"/>
                  <a:pt x="1358900" y="3013323"/>
                  <a:pt x="1358900" y="2876550"/>
                </a:cubicBezTo>
                <a:lnTo>
                  <a:pt x="1358900" y="247650"/>
                </a:lnTo>
                <a:cubicBezTo>
                  <a:pt x="1358900" y="110877"/>
                  <a:pt x="1469777" y="0"/>
                  <a:pt x="1606550" y="0"/>
                </a:cubicBezTo>
                <a:close/>
                <a:moveTo>
                  <a:pt x="958850" y="0"/>
                </a:moveTo>
                <a:cubicBezTo>
                  <a:pt x="1095623" y="0"/>
                  <a:pt x="1206500" y="110877"/>
                  <a:pt x="1206500" y="247650"/>
                </a:cubicBezTo>
                <a:lnTo>
                  <a:pt x="1206500" y="2876550"/>
                </a:lnTo>
                <a:cubicBezTo>
                  <a:pt x="1206500" y="3013323"/>
                  <a:pt x="1095623" y="3124200"/>
                  <a:pt x="958850" y="3124200"/>
                </a:cubicBezTo>
                <a:cubicBezTo>
                  <a:pt x="822077" y="3124200"/>
                  <a:pt x="711200" y="3013323"/>
                  <a:pt x="711200" y="2876550"/>
                </a:cubicBezTo>
                <a:lnTo>
                  <a:pt x="711200" y="247650"/>
                </a:lnTo>
                <a:cubicBezTo>
                  <a:pt x="711200" y="110877"/>
                  <a:pt x="822077" y="0"/>
                  <a:pt x="958850" y="0"/>
                </a:cubicBezTo>
                <a:close/>
                <a:moveTo>
                  <a:pt x="247650" y="0"/>
                </a:moveTo>
                <a:cubicBezTo>
                  <a:pt x="384423" y="0"/>
                  <a:pt x="495300" y="110877"/>
                  <a:pt x="495300" y="247650"/>
                </a:cubicBezTo>
                <a:lnTo>
                  <a:pt x="495300" y="2876550"/>
                </a:lnTo>
                <a:cubicBezTo>
                  <a:pt x="495300" y="3013323"/>
                  <a:pt x="384423" y="3124200"/>
                  <a:pt x="247650" y="3124200"/>
                </a:cubicBezTo>
                <a:cubicBezTo>
                  <a:pt x="110877" y="3124200"/>
                  <a:pt x="0" y="3013323"/>
                  <a:pt x="0" y="2876550"/>
                </a:cubicBezTo>
                <a:lnTo>
                  <a:pt x="0" y="247650"/>
                </a:lnTo>
                <a:cubicBezTo>
                  <a:pt x="0" y="110877"/>
                  <a:pt x="110877" y="0"/>
                  <a:pt x="247650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9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966029" y="2851971"/>
            <a:ext cx="3383973" cy="323935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spcBef>
                <a:spcPts val="0"/>
              </a:spcBef>
              <a:buNone/>
              <a:defRPr sz="3500" b="1">
                <a:solidFill>
                  <a:schemeClr val="bg1"/>
                </a:solidFill>
                <a:latin typeface="Lato Hairline"/>
                <a:cs typeface="Lato Hairline"/>
              </a:defRPr>
            </a:lvl1pPr>
          </a:lstStyle>
          <a:p>
            <a:pPr lvl="0"/>
            <a:r>
              <a:rPr lang="es-ES_tradnl" dirty="0"/>
              <a:t>TITLE HERE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966029" y="3289956"/>
            <a:ext cx="3383973" cy="17139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5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Ultimate</a:t>
            </a:r>
            <a:r>
              <a:rPr lang="es-ES_tradnl" dirty="0"/>
              <a:t> </a:t>
            </a:r>
            <a:r>
              <a:rPr lang="es-ES_tradnl" dirty="0" err="1"/>
              <a:t>Powerpoint</a:t>
            </a:r>
            <a:r>
              <a:rPr lang="es-ES_tradnl" dirty="0"/>
              <a:t> </a:t>
            </a:r>
            <a:r>
              <a:rPr lang="es-ES_tradnl" dirty="0" err="1"/>
              <a:t>Template</a:t>
            </a:r>
            <a:endParaRPr lang="es-ES_tradnl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981378" y="3614486"/>
            <a:ext cx="3366029" cy="1153007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30000"/>
              </a:lnSpc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vitae, </a:t>
            </a:r>
            <a:r>
              <a:rPr lang="en-US" dirty="0" err="1"/>
              <a:t>euismod</a:t>
            </a:r>
            <a:r>
              <a:rPr lang="en-US" dirty="0"/>
              <a:t> non </a:t>
            </a:r>
            <a:r>
              <a:rPr lang="en-US" dirty="0" err="1"/>
              <a:t>purus</a:t>
            </a:r>
            <a:r>
              <a:rPr lang="en-US" dirty="0"/>
              <a:t>. Maecenas </a:t>
            </a:r>
            <a:r>
              <a:rPr lang="en-US" dirty="0" err="1"/>
              <a:t>ut</a:t>
            </a:r>
            <a:r>
              <a:rPr lang="en-US" dirty="0"/>
              <a:t> lacus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4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7"/>
          <p:cNvSpPr>
            <a:spLocks noGrp="1"/>
          </p:cNvSpPr>
          <p:nvPr>
            <p:ph type="pic" sz="quarter" idx="13"/>
          </p:nvPr>
        </p:nvSpPr>
        <p:spPr>
          <a:xfrm>
            <a:off x="4648200" y="1962761"/>
            <a:ext cx="3924301" cy="2326405"/>
          </a:xfrm>
          <a:prstGeom prst="roundRect">
            <a:avLst>
              <a:gd name="adj" fmla="val 0"/>
            </a:avLst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solidFill>
                  <a:srgbClr val="17252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1219200" y="2348639"/>
            <a:ext cx="2971800" cy="833694"/>
          </a:xfrm>
        </p:spPr>
        <p:txBody>
          <a:bodyPr>
            <a:normAutofit/>
          </a:bodyPr>
          <a:lstStyle>
            <a:lvl1pPr marL="0" indent="0">
              <a:lnSpc>
                <a:spcPts val="1400"/>
              </a:lnSpc>
              <a:buFontTx/>
              <a:buNone/>
              <a:defRPr sz="1000">
                <a:solidFill>
                  <a:srgbClr val="7F7F7F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9" name="Text Placeholder 21"/>
          <p:cNvSpPr>
            <a:spLocks noGrp="1"/>
          </p:cNvSpPr>
          <p:nvPr>
            <p:ph type="body" sz="quarter" idx="15"/>
          </p:nvPr>
        </p:nvSpPr>
        <p:spPr>
          <a:xfrm>
            <a:off x="457201" y="1254514"/>
            <a:ext cx="8229600" cy="479573"/>
          </a:xfrm>
        </p:spPr>
        <p:txBody>
          <a:bodyPr>
            <a:noAutofit/>
          </a:bodyPr>
          <a:lstStyle>
            <a:lvl1pPr marL="0" indent="0" algn="ctr">
              <a:lnSpc>
                <a:spcPts val="1500"/>
              </a:lnSpc>
              <a:buNone/>
              <a:defRPr sz="1050">
                <a:solidFill>
                  <a:srgbClr val="595959"/>
                </a:solidFill>
              </a:defRPr>
            </a:lvl1pPr>
            <a:lvl2pPr marL="457200" indent="0" algn="ctr">
              <a:buNone/>
              <a:defRPr sz="1100"/>
            </a:lvl2pPr>
            <a:lvl3pPr marL="914400" indent="0" algn="ctr">
              <a:buNone/>
              <a:defRPr sz="1100"/>
            </a:lvl3pPr>
            <a:lvl4pPr marL="1371600" indent="0" algn="ctr">
              <a:buNone/>
              <a:defRPr sz="1100"/>
            </a:lvl4pPr>
            <a:lvl5pPr marL="1828800" indent="0" algn="ctr">
              <a:buNone/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23"/>
          <p:cNvSpPr>
            <a:spLocks noGrp="1"/>
          </p:cNvSpPr>
          <p:nvPr>
            <p:ph type="body" sz="quarter" idx="16"/>
          </p:nvPr>
        </p:nvSpPr>
        <p:spPr>
          <a:xfrm>
            <a:off x="1219201" y="2119966"/>
            <a:ext cx="1828801" cy="357298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 b="0" i="0">
                <a:solidFill>
                  <a:srgbClr val="1399EE"/>
                </a:solidFill>
                <a:latin typeface="Glegoo"/>
                <a:ea typeface="Calibri"/>
                <a:cs typeface="Glegoo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7"/>
          </p:nvPr>
        </p:nvSpPr>
        <p:spPr>
          <a:xfrm>
            <a:off x="1219200" y="3411003"/>
            <a:ext cx="2971800" cy="833694"/>
          </a:xfrm>
        </p:spPr>
        <p:txBody>
          <a:bodyPr>
            <a:normAutofit/>
          </a:bodyPr>
          <a:lstStyle>
            <a:lvl1pPr marL="0" indent="0">
              <a:lnSpc>
                <a:spcPts val="1400"/>
              </a:lnSpc>
              <a:buFontTx/>
              <a:buNone/>
              <a:defRPr sz="1000">
                <a:solidFill>
                  <a:srgbClr val="7F7F7F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12" name="Text Placeholder 23"/>
          <p:cNvSpPr>
            <a:spLocks noGrp="1"/>
          </p:cNvSpPr>
          <p:nvPr>
            <p:ph type="body" sz="quarter" idx="18"/>
          </p:nvPr>
        </p:nvSpPr>
        <p:spPr>
          <a:xfrm>
            <a:off x="1219201" y="3182332"/>
            <a:ext cx="1828801" cy="357298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 b="0" i="0">
                <a:solidFill>
                  <a:srgbClr val="1399EE"/>
                </a:solidFill>
                <a:latin typeface="Glegoo"/>
                <a:ea typeface="Calibri"/>
                <a:cs typeface="Glegoo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285841"/>
            <a:ext cx="8229600" cy="857515"/>
          </a:xfrm>
        </p:spPr>
        <p:txBody>
          <a:bodyPr>
            <a:normAutofit/>
          </a:bodyPr>
          <a:lstStyle>
            <a:lvl1pPr>
              <a:defRPr sz="2800">
                <a:solidFill>
                  <a:srgbClr val="48597F"/>
                </a:solidFill>
                <a:latin typeface="Lato Light"/>
                <a:cs typeface="Lato Ligh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17"/>
          <p:cNvSpPr>
            <a:spLocks noGrp="1"/>
          </p:cNvSpPr>
          <p:nvPr>
            <p:ph type="body" sz="quarter" idx="23"/>
          </p:nvPr>
        </p:nvSpPr>
        <p:spPr>
          <a:xfrm>
            <a:off x="2057403" y="876571"/>
            <a:ext cx="5029199" cy="32395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200" i="0">
                <a:solidFill>
                  <a:srgbClr val="1399EE"/>
                </a:solidFill>
                <a:latin typeface="Glegoo"/>
                <a:cs typeface="Glegoo"/>
              </a:defRPr>
            </a:lvl1pPr>
            <a:lvl2pPr marL="457200" indent="0">
              <a:buFontTx/>
              <a:buNone/>
              <a:defRPr sz="1050">
                <a:latin typeface="Mission Gothic Regular" pitchFamily="50" charset="0"/>
              </a:defRPr>
            </a:lvl2pPr>
            <a:lvl3pPr marL="914400" indent="0">
              <a:buFontTx/>
              <a:buNone/>
              <a:defRPr sz="1050">
                <a:latin typeface="Mission Gothic Regular" pitchFamily="50" charset="0"/>
              </a:defRPr>
            </a:lvl3pPr>
            <a:lvl4pPr marL="1371600" indent="0">
              <a:buFontTx/>
              <a:buNone/>
              <a:defRPr sz="1050">
                <a:latin typeface="Mission Gothic Regular" pitchFamily="50" charset="0"/>
              </a:defRPr>
            </a:lvl4pPr>
            <a:lvl5pPr marL="1828800" indent="0">
              <a:buFontTx/>
              <a:buNone/>
              <a:defRPr sz="1050">
                <a:latin typeface="Mission Gothic Regular" pitchFamily="50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1500" y="4870367"/>
            <a:ext cx="381000" cy="2747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FFFFFF"/>
                </a:solidFill>
                <a:latin typeface="Glegoo"/>
                <a:cs typeface="Glegoo"/>
              </a:defRPr>
            </a:lvl1pPr>
          </a:lstStyle>
          <a:p>
            <a:fld id="{4F30D5C1-D155-2E40-A967-511B3BD0F2A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alf Page Im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572000" cy="5145088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5029200" y="2038979"/>
            <a:ext cx="3505200" cy="990906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050">
                <a:solidFill>
                  <a:srgbClr val="7F7F7F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6"/>
          </p:nvPr>
        </p:nvSpPr>
        <p:spPr>
          <a:xfrm>
            <a:off x="5791201" y="3182336"/>
            <a:ext cx="2438399" cy="30807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>
              <a:buFontTx/>
              <a:buNone/>
              <a:defRPr sz="1050">
                <a:solidFill>
                  <a:srgbClr val="7F7F7F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21" name="Content Placeholder 19"/>
          <p:cNvSpPr>
            <a:spLocks noGrp="1"/>
          </p:cNvSpPr>
          <p:nvPr>
            <p:ph sz="quarter" idx="17"/>
          </p:nvPr>
        </p:nvSpPr>
        <p:spPr>
          <a:xfrm>
            <a:off x="5791201" y="3707979"/>
            <a:ext cx="2438399" cy="465263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>
              <a:buFontTx/>
              <a:buNone/>
              <a:defRPr sz="1050">
                <a:solidFill>
                  <a:srgbClr val="7F7F7F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8"/>
          </p:nvPr>
        </p:nvSpPr>
        <p:spPr>
          <a:xfrm>
            <a:off x="5029200" y="1810314"/>
            <a:ext cx="3505200" cy="357297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 b="0" i="0">
                <a:solidFill>
                  <a:srgbClr val="1399EE"/>
                </a:solidFill>
                <a:latin typeface="Glegoo"/>
                <a:ea typeface="Calibri"/>
                <a:cs typeface="Glegoo"/>
              </a:defRPr>
            </a:lvl1pPr>
            <a:lvl2pPr marL="457200" indent="0">
              <a:buFontTx/>
              <a:buNone/>
              <a:defRPr sz="1300">
                <a:latin typeface="Open Sans" pitchFamily="34" charset="0"/>
                <a:ea typeface="Open Sans" pitchFamily="34" charset="0"/>
                <a:cs typeface="Open Sans" pitchFamily="34" charset="0"/>
              </a:defRPr>
            </a:lvl2pPr>
            <a:lvl3pPr marL="914400" indent="0">
              <a:buFontTx/>
              <a:buNone/>
              <a:defRPr sz="1300">
                <a:latin typeface="Open Sans" pitchFamily="34" charset="0"/>
                <a:ea typeface="Open Sans" pitchFamily="34" charset="0"/>
                <a:cs typeface="Open Sans" pitchFamily="34" charset="0"/>
              </a:defRPr>
            </a:lvl3pPr>
            <a:lvl4pPr marL="1371600" indent="0">
              <a:buFontTx/>
              <a:buNone/>
              <a:defRPr sz="1300">
                <a:latin typeface="Open Sans" pitchFamily="34" charset="0"/>
                <a:ea typeface="Open Sans" pitchFamily="34" charset="0"/>
                <a:cs typeface="Open Sans" pitchFamily="34" charset="0"/>
              </a:defRPr>
            </a:lvl4pPr>
            <a:lvl5pPr marL="1828800" indent="0">
              <a:buFontTx/>
              <a:buNone/>
              <a:defRPr sz="1300">
                <a:latin typeface="Open Sans" pitchFamily="34" charset="0"/>
                <a:ea typeface="Open Sans" pitchFamily="34" charset="0"/>
                <a:cs typeface="Open Sans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5105401" y="666958"/>
            <a:ext cx="3581400" cy="857515"/>
          </a:xfrm>
        </p:spPr>
        <p:txBody>
          <a:bodyPr>
            <a:normAutofit/>
          </a:bodyPr>
          <a:lstStyle>
            <a:lvl1pPr algn="l">
              <a:defRPr sz="2800">
                <a:solidFill>
                  <a:srgbClr val="48597F"/>
                </a:solidFill>
                <a:latin typeface="Lato Light"/>
                <a:cs typeface="Lato Ligh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17"/>
          <p:cNvSpPr>
            <a:spLocks noGrp="1"/>
          </p:cNvSpPr>
          <p:nvPr>
            <p:ph type="body" sz="quarter" idx="23"/>
          </p:nvPr>
        </p:nvSpPr>
        <p:spPr>
          <a:xfrm>
            <a:off x="5105402" y="1257688"/>
            <a:ext cx="2188633" cy="32395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200" i="0">
                <a:solidFill>
                  <a:srgbClr val="1399EE"/>
                </a:solidFill>
                <a:latin typeface="Glegoo"/>
                <a:cs typeface="Glegoo"/>
              </a:defRPr>
            </a:lvl1pPr>
            <a:lvl2pPr marL="457200" indent="0">
              <a:buFontTx/>
              <a:buNone/>
              <a:defRPr sz="1050">
                <a:latin typeface="Mission Gothic Regular" pitchFamily="50" charset="0"/>
              </a:defRPr>
            </a:lvl2pPr>
            <a:lvl3pPr marL="914400" indent="0">
              <a:buFontTx/>
              <a:buNone/>
              <a:defRPr sz="1050">
                <a:latin typeface="Mission Gothic Regular" pitchFamily="50" charset="0"/>
              </a:defRPr>
            </a:lvl3pPr>
            <a:lvl4pPr marL="1371600" indent="0">
              <a:buFontTx/>
              <a:buNone/>
              <a:defRPr sz="1050">
                <a:latin typeface="Mission Gothic Regular" pitchFamily="50" charset="0"/>
              </a:defRPr>
            </a:lvl4pPr>
            <a:lvl5pPr marL="1828800" indent="0">
              <a:buFontTx/>
              <a:buNone/>
              <a:defRPr sz="1050">
                <a:latin typeface="Mission Gothic Regular" pitchFamily="50" charset="0"/>
              </a:defRPr>
            </a:lvl5pPr>
          </a:lstStyle>
          <a:p>
            <a:pPr lvl="0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7026-63EA-4E95-95C8-913B599A53F8}" type="datetimeFigureOut">
              <a:rPr lang="zh-CN" altLang="en-US" smtClean="0"/>
              <a:t>2022/6/11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1586-A5D1-45E3-A381-D13370D402A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1"/>
            <a:ext cx="9144000" cy="514508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84000"/>
                </a:schemeClr>
              </a:gs>
              <a:gs pos="56000">
                <a:srgbClr val="FCFDFA">
                  <a:alpha val="88000"/>
                </a:srgbClr>
              </a:gs>
              <a:gs pos="100000">
                <a:schemeClr val="bg1">
                  <a:alpha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/>
            <a:endParaRPr lang="zh-CN" altLang="en-US" sz="18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两栏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5088"/>
          </a:xfrm>
          <a:prstGeom prst="rect">
            <a:avLst/>
          </a:prstGeom>
        </p:spPr>
      </p:pic>
    </p:spTree>
  </p:cSld>
  <p:clrMapOvr>
    <a:masterClrMapping/>
  </p:clrMapOvr>
  <p:transition spd="slow" advClick="0" advTm="0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合理交通结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8"/>
          <p:cNvSpPr>
            <a:spLocks noGrp="1"/>
          </p:cNvSpPr>
          <p:nvPr>
            <p:ph type="title" hasCustomPrompt="1"/>
          </p:nvPr>
        </p:nvSpPr>
        <p:spPr>
          <a:xfrm>
            <a:off x="273051" y="512922"/>
            <a:ext cx="6489700" cy="524037"/>
          </a:xfrm>
          <a:prstGeom prst="rect">
            <a:avLst/>
          </a:prstGeom>
        </p:spPr>
        <p:txBody>
          <a:bodyPr lIns="68580" tIns="34290" rIns="68580" bIns="34290"/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Roboto Condensed" panose="02000000000000000000" pitchFamily="2" charset="0"/>
                <a:cs typeface="Roboto Condensed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27"/>
          <p:cNvSpPr>
            <a:spLocks noGrp="1"/>
          </p:cNvSpPr>
          <p:nvPr>
            <p:ph type="body" sz="quarter" idx="25" hasCustomPrompt="1"/>
          </p:nvPr>
        </p:nvSpPr>
        <p:spPr>
          <a:xfrm>
            <a:off x="273051" y="940386"/>
            <a:ext cx="6489700" cy="285887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l">
              <a:buNone/>
              <a:defRPr sz="900" baseline="0">
                <a:solidFill>
                  <a:schemeClr val="bg1">
                    <a:lumMod val="65000"/>
                  </a:schemeClr>
                </a:solidFill>
                <a:latin typeface="Roboto Condensed" panose="02000000000000000000" pitchFamily="2" charset="0"/>
                <a:cs typeface="Roboto Condensed" panose="02000000000000000000" pitchFamily="2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702"/>
            <a:ext cx="7886700" cy="214021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3443160"/>
            <a:ext cx="7886700" cy="1125488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7026-63EA-4E95-95C8-913B599A53F8}" type="datetimeFigureOut">
              <a:rPr lang="zh-CN" altLang="en-US" smtClean="0"/>
              <a:t>2022/6/11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1586-A5D1-45E3-A381-D13370D402A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369644"/>
            <a:ext cx="3886200" cy="326451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1" y="1369644"/>
            <a:ext cx="3886200" cy="326451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7026-63EA-4E95-95C8-913B599A53F8}" type="datetimeFigureOut">
              <a:rPr lang="zh-CN" altLang="en-US" smtClean="0"/>
              <a:t>2022/6/11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1586-A5D1-45E3-A381-D13370D402A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931"/>
            <a:ext cx="7886700" cy="99447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3" y="1261263"/>
            <a:ext cx="3868340" cy="61812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3" y="1879386"/>
            <a:ext cx="3868340" cy="276429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1" y="1261263"/>
            <a:ext cx="3887391" cy="61812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1" y="1879386"/>
            <a:ext cx="3887391" cy="276429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7026-63EA-4E95-95C8-913B599A53F8}" type="datetimeFigureOut">
              <a:rPr lang="zh-CN" altLang="en-US" smtClean="0"/>
              <a:t>2022/6/11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1586-A5D1-45E3-A381-D13370D402A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7026-63EA-4E95-95C8-913B599A53F8}" type="datetimeFigureOut">
              <a:rPr lang="zh-CN" altLang="en-US" smtClean="0"/>
              <a:t>2022/6/11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1586-A5D1-45E3-A381-D13370D402A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7026-63EA-4E95-95C8-913B599A53F8}" type="datetimeFigureOut">
              <a:rPr lang="zh-CN" altLang="en-US" smtClean="0"/>
              <a:t>2022/6/11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1586-A5D1-45E3-A381-D13370D402A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991188" y="-1986779"/>
            <a:ext cx="5161644" cy="9138377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245807" y="206479"/>
            <a:ext cx="8622891" cy="47489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79D7-302D-492A-8039-2E5833E2F0C3}" type="datetimeFigureOut">
              <a:rPr lang="zh-CN" altLang="en-US" smtClean="0"/>
              <a:t>2022/6/11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63D64-B169-48F4-8638-4EBEC083FE0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文本框 37"/>
          <p:cNvSpPr txBox="1"/>
          <p:nvPr userDrawn="1"/>
        </p:nvSpPr>
        <p:spPr>
          <a:xfrm>
            <a:off x="1049936" y="308602"/>
            <a:ext cx="1118081" cy="374375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>
              <a:buFontTx/>
              <a:buNone/>
            </a:pPr>
            <a:r>
              <a:rPr lang="zh-CN" altLang="en-US" sz="1800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工作回顾</a:t>
            </a:r>
          </a:p>
        </p:txBody>
      </p:sp>
      <p:sp>
        <p:nvSpPr>
          <p:cNvPr id="10" name="椭圆 9"/>
          <p:cNvSpPr/>
          <p:nvPr userDrawn="1"/>
        </p:nvSpPr>
        <p:spPr>
          <a:xfrm>
            <a:off x="628651" y="308602"/>
            <a:ext cx="374375" cy="37437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991188" y="-1986779"/>
            <a:ext cx="5161644" cy="9138377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245807" y="206479"/>
            <a:ext cx="8622891" cy="47489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79D7-302D-492A-8039-2E5833E2F0C3}" type="datetimeFigureOut">
              <a:rPr lang="zh-CN" altLang="en-US" smtClean="0"/>
              <a:t>2022/6/11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63D64-B169-48F4-8638-4EBEC083FE0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文本框 37"/>
          <p:cNvSpPr txBox="1"/>
          <p:nvPr userDrawn="1"/>
        </p:nvSpPr>
        <p:spPr>
          <a:xfrm>
            <a:off x="1022690" y="308462"/>
            <a:ext cx="1118081" cy="374375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>
              <a:buFontTx/>
              <a:buNone/>
            </a:pPr>
            <a:r>
              <a:rPr lang="zh-CN" altLang="en-US" sz="1800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自我评价</a:t>
            </a:r>
          </a:p>
        </p:txBody>
      </p:sp>
      <p:sp>
        <p:nvSpPr>
          <p:cNvPr id="6" name="椭圆 5"/>
          <p:cNvSpPr/>
          <p:nvPr userDrawn="1"/>
        </p:nvSpPr>
        <p:spPr>
          <a:xfrm>
            <a:off x="628651" y="308462"/>
            <a:ext cx="374375" cy="37437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931"/>
            <a:ext cx="7886700" cy="994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644"/>
            <a:ext cx="7886700" cy="3264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8735"/>
            <a:ext cx="20574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E7026-63EA-4E95-95C8-913B599A53F8}" type="datetimeFigureOut">
              <a:rPr lang="zh-CN" altLang="en-US" smtClean="0"/>
              <a:t>2022/6/11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8735"/>
            <a:ext cx="30861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8735"/>
            <a:ext cx="20574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81586-A5D1-45E3-A381-D13370D402A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7" r:id="rId18"/>
    <p:sldLayoutId id="2147483668" r:id="rId19"/>
    <p:sldLayoutId id="2147483669" r:id="rId20"/>
    <p:sldLayoutId id="2147483670" r:id="rId21"/>
    <p:sldLayoutId id="2147483671" r:id="rId22"/>
    <p:sldLayoutId id="2147483672" r:id="rId23"/>
    <p:sldLayoutId id="2147483673" r:id="rId24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2033"/>
            <a:ext cx="6858000" cy="1478545"/>
          </a:xfrm>
        </p:spPr>
        <p:txBody>
          <a:bodyPr>
            <a:normAutofit/>
          </a:bodyPr>
          <a:lstStyle/>
          <a:p>
            <a:r>
              <a:rPr lang="zh-CN" altLang="en-US" sz="4000" dirty="0" smtClean="0"/>
              <a:t>项 目 名</a:t>
            </a:r>
            <a:r>
              <a:rPr lang="en-US" altLang="zh-CN" sz="4000" dirty="0" smtClean="0"/>
              <a:t> </a:t>
            </a:r>
            <a:r>
              <a:rPr lang="zh-CN" altLang="en-US" sz="4000" dirty="0" smtClean="0"/>
              <a:t>称</a:t>
            </a:r>
            <a:endParaRPr lang="zh-CN" altLang="en-US" sz="40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952750"/>
            <a:ext cx="6858000" cy="991820"/>
          </a:xfrm>
        </p:spPr>
        <p:txBody>
          <a:bodyPr>
            <a:normAutofit/>
          </a:bodyPr>
          <a:lstStyle/>
          <a:p>
            <a:r>
              <a:rPr lang="zh-CN" altLang="en-US" sz="2400" dirty="0" smtClean="0"/>
              <a:t>企业名称</a:t>
            </a:r>
            <a:endParaRPr lang="en-US" altLang="zh-CN" sz="2400" dirty="0" smtClean="0"/>
          </a:p>
          <a:p>
            <a:r>
              <a:rPr lang="en-US" altLang="zh-CN" sz="2400" dirty="0" smtClean="0"/>
              <a:t>JJ</a:t>
            </a:r>
            <a:r>
              <a:rPr lang="zh-CN" altLang="en-US" sz="2400" dirty="0" smtClean="0"/>
              <a:t>小组名称（或部门）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64748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7734808"/>
              </p:ext>
            </p:extLst>
          </p:nvPr>
        </p:nvGraphicFramePr>
        <p:xfrm>
          <a:off x="1096120" y="342985"/>
          <a:ext cx="7300915" cy="439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4949"/>
                <a:gridCol w="2602983"/>
                <a:gridCol w="260298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活动阶段</a:t>
                      </a:r>
                      <a:endParaRPr lang="zh-CN" altLang="en-US" sz="160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常用技术和工具</a:t>
                      </a:r>
                      <a:endParaRPr lang="zh-CN" altLang="en-US" sz="160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148272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  </a:t>
                      </a:r>
                      <a:r>
                        <a:rPr lang="zh-CN" altLang="en-US" sz="1600" dirty="0" smtClean="0"/>
                        <a:t>问题阐述（</a:t>
                      </a:r>
                      <a:r>
                        <a:rPr lang="en-US" altLang="zh-CN" sz="1600" dirty="0" smtClean="0"/>
                        <a:t>Q</a:t>
                      </a:r>
                      <a:r>
                        <a:rPr lang="zh-CN" altLang="en-US" sz="1600" dirty="0" smtClean="0"/>
                        <a:t>）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头脑风暴法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/>
                        <a:t>亲和图（</a:t>
                      </a:r>
                      <a:r>
                        <a:rPr lang="en-US" altLang="zh-CN" sz="1600" dirty="0" smtClean="0"/>
                        <a:t>JK</a:t>
                      </a:r>
                      <a:r>
                        <a:rPr lang="zh-CN" altLang="en-US" sz="1600" dirty="0" smtClean="0"/>
                        <a:t>法）</a:t>
                      </a:r>
                      <a:endParaRPr lang="en-US" altLang="zh-CN" sz="160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143192">
                <a:tc vMerge="1">
                  <a:txBody>
                    <a:bodyPr/>
                    <a:lstStyle/>
                    <a:p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流程图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/>
                        <a:t>树图</a:t>
                      </a:r>
                      <a:endParaRPr lang="zh-CN" altLang="en-US" sz="160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0"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  </a:t>
                      </a:r>
                      <a:r>
                        <a:rPr lang="zh-CN" altLang="en-US" sz="1600" dirty="0" smtClean="0"/>
                        <a:t>现状了解（</a:t>
                      </a:r>
                      <a:r>
                        <a:rPr lang="en-US" altLang="zh-CN" sz="1600" dirty="0" smtClean="0"/>
                        <a:t>U</a:t>
                      </a:r>
                      <a:r>
                        <a:rPr lang="zh-CN" altLang="en-US" sz="1600" dirty="0" smtClean="0"/>
                        <a:t>）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排列图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散布图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水平对比法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/>
                        <a:t>直方图</a:t>
                      </a:r>
                      <a:endParaRPr lang="zh-CN" altLang="en-US" sz="160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测量系统分析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/>
                        <a:t>失效模式分析</a:t>
                      </a:r>
                      <a:endParaRPr lang="zh-CN" altLang="en-US" sz="160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0">
                <a:tc rowSpan="4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3  </a:t>
                      </a:r>
                      <a:r>
                        <a:rPr lang="zh-CN" altLang="en-US" sz="1600" dirty="0" smtClean="0"/>
                        <a:t>原因分析（</a:t>
                      </a:r>
                      <a:r>
                        <a:rPr lang="en-US" altLang="zh-CN" sz="1600" dirty="0" smtClean="0"/>
                        <a:t>E</a:t>
                      </a:r>
                      <a:r>
                        <a:rPr lang="zh-CN" altLang="en-US" sz="1600" dirty="0" smtClean="0"/>
                        <a:t>）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头脑风暴法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因果图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系统图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关联图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假设检验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/>
                        <a:t>回归分析</a:t>
                      </a:r>
                      <a:endParaRPr lang="zh-CN" altLang="en-US" sz="160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方差分析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4  </a:t>
                      </a:r>
                      <a:r>
                        <a:rPr lang="zh-CN" altLang="en-US" sz="1600" dirty="0" smtClean="0"/>
                        <a:t>对策实施（</a:t>
                      </a:r>
                      <a:r>
                        <a:rPr lang="en-US" altLang="zh-CN" sz="1600" dirty="0" smtClean="0"/>
                        <a:t>S</a:t>
                      </a:r>
                      <a:r>
                        <a:rPr lang="zh-CN" altLang="en-US" sz="1600" dirty="0" smtClean="0"/>
                        <a:t>）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PDPC</a:t>
                      </a:r>
                      <a:r>
                        <a:rPr lang="zh-CN" altLang="en-US" sz="1600" dirty="0" smtClean="0"/>
                        <a:t>法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/>
                        <a:t>网络图</a:t>
                      </a:r>
                      <a:endParaRPr lang="zh-CN" altLang="en-US" sz="160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正交试验法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5  </a:t>
                      </a:r>
                      <a:r>
                        <a:rPr lang="zh-CN" altLang="en-US" sz="1600" dirty="0" smtClean="0"/>
                        <a:t>结果验证（</a:t>
                      </a:r>
                      <a:r>
                        <a:rPr lang="en-US" altLang="zh-CN" sz="1600" dirty="0" smtClean="0"/>
                        <a:t>T</a:t>
                      </a:r>
                      <a:r>
                        <a:rPr lang="zh-CN" altLang="en-US" sz="1600" dirty="0" smtClean="0"/>
                        <a:t>）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控制图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/>
                        <a:t>标准操作程序（</a:t>
                      </a:r>
                      <a:r>
                        <a:rPr lang="en-US" altLang="zh-CN" sz="1600" dirty="0" smtClean="0"/>
                        <a:t>SOP</a:t>
                      </a:r>
                      <a:r>
                        <a:rPr lang="zh-CN" altLang="en-US" sz="1600" dirty="0" smtClean="0"/>
                        <a:t>）</a:t>
                      </a:r>
                      <a:endParaRPr lang="en-US" altLang="zh-CN" sz="160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标题 1"/>
          <p:cNvSpPr txBox="1">
            <a:spLocks/>
          </p:cNvSpPr>
          <p:nvPr/>
        </p:nvSpPr>
        <p:spPr>
          <a:xfrm>
            <a:off x="461639" y="254954"/>
            <a:ext cx="779646" cy="5329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1800" dirty="0" smtClean="0"/>
              <a:t>附：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40489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4539" y="120647"/>
            <a:ext cx="7886700" cy="660404"/>
          </a:xfrm>
        </p:spPr>
        <p:txBody>
          <a:bodyPr/>
          <a:lstStyle/>
          <a:p>
            <a:r>
              <a:rPr lang="zh-CN" altLang="en-US" dirty="0" smtClean="0"/>
              <a:t>项目基本信息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21557"/>
              </p:ext>
            </p:extLst>
          </p:nvPr>
        </p:nvGraphicFramePr>
        <p:xfrm>
          <a:off x="649643" y="781051"/>
          <a:ext cx="7886700" cy="39190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4905"/>
                <a:gridCol w="2768081"/>
                <a:gridCol w="1231641"/>
                <a:gridCol w="2602073"/>
              </a:tblGrid>
              <a:tr h="405609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项目名称</a:t>
                      </a:r>
                      <a:endParaRPr lang="zh-CN" alt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405609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单位名称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JJ</a:t>
                      </a:r>
                      <a:r>
                        <a:rPr lang="zh-CN" altLang="en-US" dirty="0" smtClean="0"/>
                        <a:t>小组名称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</a:tr>
              <a:tr h="405609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联系人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联系电话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</a:tr>
              <a:tr h="405609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参与人数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项目实施时间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</a:tr>
              <a:tr h="405609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经济效益</a:t>
                      </a:r>
                      <a:endParaRPr lang="zh-CN" alt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当</a:t>
                      </a:r>
                      <a:r>
                        <a:rPr lang="zh-CN" altLang="en-US" dirty="0" smtClean="0"/>
                        <a:t>期，节约</a:t>
                      </a:r>
                      <a:r>
                        <a:rPr lang="zh-CN" altLang="en-US" dirty="0" smtClean="0"/>
                        <a:t>人民币（）</a:t>
                      </a:r>
                      <a:r>
                        <a:rPr lang="zh-CN" altLang="en-US" dirty="0" smtClean="0"/>
                        <a:t>万元</a:t>
                      </a:r>
                      <a:r>
                        <a:rPr lang="zh-CN" altLang="en-US" sz="900" b="0" dirty="0" smtClean="0"/>
                        <a:t>（注：以项目实际实施时间计算，无需折算到一自然年）</a:t>
                      </a:r>
                      <a:endParaRPr lang="zh-CN" altLang="en-US" sz="9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</a:tr>
              <a:tr h="1891006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社会效益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CN" altLang="en-US" dirty="0" smtClean="0"/>
                        <a:t>节约资源</a:t>
                      </a:r>
                      <a:endParaRPr lang="en-US" altLang="zh-CN" dirty="0" smtClean="0"/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CN" altLang="en-US" dirty="0" smtClean="0"/>
                        <a:t>减少温室气体排放</a:t>
                      </a:r>
                      <a:endParaRPr lang="en-US" altLang="zh-CN" dirty="0" smtClean="0"/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CN" altLang="en-US" dirty="0" smtClean="0"/>
                        <a:t>减少三废（废水、废气、固体废弃物）排放</a:t>
                      </a:r>
                      <a:endParaRPr lang="en-US" altLang="zh-CN" dirty="0" smtClean="0"/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CN" altLang="en-US" dirty="0" smtClean="0"/>
                        <a:t>提高生产效率</a:t>
                      </a:r>
                      <a:endParaRPr lang="en-US" altLang="zh-CN" dirty="0" smtClean="0"/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CN" altLang="en-US" dirty="0" smtClean="0"/>
                        <a:t>降低噪音</a:t>
                      </a:r>
                      <a:endParaRPr lang="en-US" altLang="zh-CN" dirty="0" smtClean="0"/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CN" altLang="en-US" dirty="0" smtClean="0"/>
                        <a:t>美化城市环境</a:t>
                      </a:r>
                      <a:endParaRPr lang="en-US" altLang="zh-CN" dirty="0" smtClean="0"/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CN" altLang="en-US" dirty="0" smtClean="0"/>
                        <a:t>其他：</a:t>
                      </a:r>
                      <a:r>
                        <a:rPr lang="en-US" altLang="zh-CN" dirty="0" smtClean="0"/>
                        <a:t>_________________</a:t>
                      </a:r>
                      <a:r>
                        <a:rPr lang="zh-CN" altLang="en-US" dirty="0" smtClean="0"/>
                        <a:t>（请填写）</a:t>
                      </a:r>
                      <a:endParaRPr lang="en-US" altLang="zh-CN" dirty="0" smtClean="0"/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注：无关选项可删除，如未列出请补充</a:t>
                      </a:r>
                      <a:endParaRPr lang="en-US" altLang="zh-CN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787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4538" y="120647"/>
            <a:ext cx="8199861" cy="660404"/>
          </a:xfrm>
        </p:spPr>
        <p:txBody>
          <a:bodyPr/>
          <a:lstStyle/>
          <a:p>
            <a:r>
              <a:rPr lang="zh-CN" altLang="en-US" dirty="0" smtClean="0"/>
              <a:t>节能减排绩效统计</a:t>
            </a:r>
            <a:r>
              <a:rPr lang="zh-CN" altLang="en-US" sz="1600" dirty="0" smtClean="0"/>
              <a:t>（如统计指标未列出，请各</a:t>
            </a:r>
            <a:r>
              <a:rPr lang="en-US" altLang="zh-CN" sz="1600" dirty="0" smtClean="0"/>
              <a:t>JJ</a:t>
            </a:r>
            <a:r>
              <a:rPr lang="zh-CN" altLang="en-US" sz="1600" dirty="0" smtClean="0"/>
              <a:t>小组自行补充并填写）</a:t>
            </a:r>
            <a:endParaRPr lang="zh-CN" altLang="en-US" sz="1600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496465"/>
              </p:ext>
            </p:extLst>
          </p:nvPr>
        </p:nvGraphicFramePr>
        <p:xfrm>
          <a:off x="476250" y="781053"/>
          <a:ext cx="8220076" cy="40746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8250"/>
                <a:gridCol w="816769"/>
                <a:gridCol w="1266031"/>
                <a:gridCol w="788988"/>
                <a:gridCol w="1305767"/>
                <a:gridCol w="749252"/>
                <a:gridCol w="1378743"/>
                <a:gridCol w="676276"/>
              </a:tblGrid>
              <a:tr h="410207">
                <a:tc gridSpan="4"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节能类指标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减排类指标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</a:tr>
              <a:tr h="410207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指标和单位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数值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指标和单位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数值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指标和单位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数值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指标和单位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数值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609785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新水</a:t>
                      </a:r>
                      <a:endParaRPr lang="en-US" altLang="zh-CN" dirty="0" smtClean="0"/>
                    </a:p>
                    <a:p>
                      <a:pPr algn="ctr"/>
                      <a:r>
                        <a:rPr lang="zh-CN" altLang="en-US" dirty="0" smtClean="0"/>
                        <a:t>（吨）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电</a:t>
                      </a:r>
                      <a:endParaRPr lang="en-US" altLang="zh-CN" dirty="0" smtClean="0"/>
                    </a:p>
                    <a:p>
                      <a:pPr algn="ctr"/>
                      <a:r>
                        <a:rPr lang="zh-CN" altLang="en-US" dirty="0" smtClean="0"/>
                        <a:t>（度）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二氧化碳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CO</a:t>
                      </a:r>
                      <a:r>
                        <a:rPr lang="en-US" altLang="zh-CN" sz="105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altLang="zh-CN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（吨）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氮氧化物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lang="en-US" altLang="zh-CN" sz="105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altLang="zh-CN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（吨）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 anchor="ctr"/>
                </a:tc>
              </a:tr>
              <a:tr h="60978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油品</a:t>
                      </a:r>
                      <a:endParaRPr lang="en-US" altLang="zh-CN" dirty="0" smtClean="0">
                        <a:sym typeface="Wingdings" panose="05000000000000000000" pitchFamily="2" charset="2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ym typeface="Wingdings" panose="05000000000000000000" pitchFamily="2" charset="2"/>
                        </a:rPr>
                        <a:t>（吨</a:t>
                      </a:r>
                      <a:r>
                        <a:rPr lang="zh-CN" altLang="en-US" dirty="0" smtClean="0"/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天然气</a:t>
                      </a:r>
                      <a:endParaRPr lang="en-US" altLang="zh-CN" dirty="0" smtClean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（立方米）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二氧化硫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SO</a:t>
                      </a: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altLang="zh-CN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（吨）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其他</a:t>
                      </a:r>
                    </a:p>
                    <a:p>
                      <a:pPr algn="ctr"/>
                      <a:r>
                        <a:rPr lang="zh-CN" altLang="en-US" sz="1100" dirty="0" smtClean="0">
                          <a:solidFill>
                            <a:schemeClr val="tx1"/>
                          </a:solidFill>
                        </a:rPr>
                        <a:t>（噪音、粉尘等）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</a:tr>
              <a:tr h="449639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煤</a:t>
                      </a:r>
                      <a:endParaRPr lang="en-US" altLang="zh-CN" dirty="0" smtClean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（吨）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热力</a:t>
                      </a:r>
                      <a:endParaRPr lang="en-US" altLang="zh-CN" dirty="0" smtClean="0"/>
                    </a:p>
                    <a:p>
                      <a:pPr algn="ctr"/>
                      <a:r>
                        <a:rPr lang="zh-CN" altLang="en-US" dirty="0" smtClean="0"/>
                        <a:t>（兆焦）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</a:tr>
              <a:tr h="449639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其他</a:t>
                      </a:r>
                      <a:endParaRPr lang="en-US" altLang="zh-CN" dirty="0" smtClean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dirty="0" smtClean="0"/>
                        <a:t>（铜、钢、铝等原材料类）</a:t>
                      </a:r>
                      <a:endParaRPr lang="zh-CN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</a:tr>
              <a:tr h="449639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</a:tr>
              <a:tr h="449639"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9348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334539" y="120647"/>
            <a:ext cx="7886700" cy="6604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/>
              <a:t>一、问题阐述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628649" y="1369644"/>
            <a:ext cx="7592589" cy="3264511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（一）选择课题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（二）课题评审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52260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334539" y="120647"/>
            <a:ext cx="7886700" cy="6604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/>
              <a:t>二</a:t>
            </a:r>
            <a:r>
              <a:rPr lang="zh-CN" altLang="en-US" dirty="0" smtClean="0"/>
              <a:t>、现状了解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（一）调查测量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（二）识别关键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64298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334539" y="120647"/>
            <a:ext cx="7886700" cy="6604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/>
              <a:t>三、原因分析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（一）分析原因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（二）确认要因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92751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334539" y="120647"/>
            <a:ext cx="7886700" cy="6604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/>
              <a:t>四、对策实施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（一）拟定对策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（二）方案选择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（三）组织实施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0145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334539" y="120647"/>
            <a:ext cx="7886700" cy="6604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/>
              <a:t>五</a:t>
            </a:r>
            <a:r>
              <a:rPr lang="zh-CN" altLang="en-US" dirty="0" smtClean="0"/>
              <a:t>、结果验证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（一）效果检查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（二）措施巩固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（三）活动总结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1002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461639" y="254954"/>
            <a:ext cx="779646" cy="5329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1800" dirty="0" smtClean="0"/>
              <a:t>附：</a:t>
            </a:r>
            <a:endParaRPr lang="zh-CN" altLang="en-US" sz="1800" dirty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953051" y="349727"/>
            <a:ext cx="7699537" cy="168434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zh-CN" sz="1800" dirty="0" smtClean="0"/>
              <a:t>1</a:t>
            </a:r>
            <a:r>
              <a:rPr lang="zh-CN" altLang="en-US" sz="1800" dirty="0" smtClean="0"/>
              <a:t>、项目总结</a:t>
            </a:r>
            <a:r>
              <a:rPr lang="en-US" altLang="zh-CN" sz="1800" dirty="0" smtClean="0"/>
              <a:t>PPT</a:t>
            </a:r>
            <a:r>
              <a:rPr lang="zh-CN" altLang="en-US" sz="1800" dirty="0" smtClean="0"/>
              <a:t>需包含</a:t>
            </a:r>
            <a:r>
              <a:rPr lang="en-US" altLang="zh-CN" sz="1800" dirty="0"/>
              <a:t>QUEST</a:t>
            </a:r>
            <a:r>
              <a:rPr lang="zh-CN" altLang="en-US" sz="1800" dirty="0"/>
              <a:t>模式五大</a:t>
            </a:r>
            <a:r>
              <a:rPr lang="zh-CN" altLang="en-US" sz="1800" dirty="0" smtClean="0"/>
              <a:t>步骤，图文并茂；</a:t>
            </a:r>
            <a:endParaRPr lang="en-US" altLang="zh-CN" sz="1800" dirty="0" smtClean="0"/>
          </a:p>
          <a:p>
            <a:pPr marL="0" indent="0" algn="just">
              <a:buNone/>
            </a:pPr>
            <a:r>
              <a:rPr lang="en-US" altLang="zh-CN" sz="1800" dirty="0" smtClean="0"/>
              <a:t>2</a:t>
            </a:r>
            <a:r>
              <a:rPr lang="zh-CN" altLang="en-US" sz="1800" dirty="0" smtClean="0"/>
              <a:t>、项目实施过程中需采用合适</a:t>
            </a:r>
            <a:r>
              <a:rPr lang="zh-CN" altLang="en-US" sz="1800" dirty="0"/>
              <a:t>的</a:t>
            </a:r>
            <a:r>
              <a:rPr lang="en-US" altLang="zh-CN" sz="1800" dirty="0"/>
              <a:t>JJ</a:t>
            </a:r>
            <a:r>
              <a:rPr lang="zh-CN" altLang="en-US" sz="1800" dirty="0" smtClean="0"/>
              <a:t>工具（见后页）；</a:t>
            </a:r>
            <a:endParaRPr lang="en-US" altLang="zh-CN" sz="1800" dirty="0"/>
          </a:p>
          <a:p>
            <a:pPr marL="0" indent="0" algn="just">
              <a:buNone/>
            </a:pPr>
            <a:r>
              <a:rPr lang="en-US" altLang="zh-CN" sz="1800" dirty="0"/>
              <a:t>3</a:t>
            </a:r>
            <a:r>
              <a:rPr lang="zh-CN" altLang="en-US" sz="1800" dirty="0" smtClean="0"/>
              <a:t>、</a:t>
            </a:r>
            <a:r>
              <a:rPr lang="zh-CN" altLang="en-US" sz="1800" dirty="0"/>
              <a:t>各</a:t>
            </a:r>
            <a:r>
              <a:rPr lang="en-US" altLang="zh-CN" sz="1800" dirty="0"/>
              <a:t>JJ</a:t>
            </a:r>
            <a:r>
              <a:rPr lang="zh-CN" altLang="en-US" sz="1800" dirty="0"/>
              <a:t>小组可根据本企业及协会要求</a:t>
            </a:r>
            <a:r>
              <a:rPr lang="zh-CN" altLang="en-US" sz="1800" dirty="0" smtClean="0"/>
              <a:t>，在完整保留基本框架的前提下对</a:t>
            </a:r>
            <a:r>
              <a:rPr lang="en-US" altLang="zh-CN" sz="1800" dirty="0"/>
              <a:t>PPT</a:t>
            </a:r>
            <a:r>
              <a:rPr lang="zh-CN" altLang="en-US" sz="1800" dirty="0"/>
              <a:t>进行适当</a:t>
            </a:r>
            <a:r>
              <a:rPr lang="zh-CN" altLang="en-US" sz="1800" dirty="0" smtClean="0"/>
              <a:t>美化；</a:t>
            </a:r>
            <a:endParaRPr lang="en-US" altLang="zh-CN" sz="1800" dirty="0"/>
          </a:p>
          <a:p>
            <a:pPr marL="0" indent="0" algn="just">
              <a:buNone/>
            </a:pPr>
            <a:r>
              <a:rPr lang="en-US" altLang="zh-CN" sz="1800" dirty="0"/>
              <a:t>4</a:t>
            </a:r>
            <a:r>
              <a:rPr lang="zh-CN" altLang="en-US" sz="1800" dirty="0" smtClean="0"/>
              <a:t>、</a:t>
            </a:r>
            <a:r>
              <a:rPr lang="en-US" altLang="zh-CN" sz="1800" dirty="0" smtClean="0"/>
              <a:t>PPT</a:t>
            </a:r>
            <a:r>
              <a:rPr lang="zh-CN" altLang="en-US" sz="1800" dirty="0" smtClean="0"/>
              <a:t>末页无需致谢</a:t>
            </a:r>
            <a:r>
              <a:rPr lang="zh-CN" altLang="en-US" sz="1800" dirty="0"/>
              <a:t>，提交</a:t>
            </a:r>
            <a:r>
              <a:rPr lang="en-US" altLang="zh-CN" sz="1800" dirty="0"/>
              <a:t>PPT</a:t>
            </a:r>
            <a:r>
              <a:rPr lang="zh-CN" altLang="en-US" sz="1800" dirty="0"/>
              <a:t>时请删除本</a:t>
            </a:r>
            <a:r>
              <a:rPr lang="zh-CN" altLang="en-US" sz="1800" dirty="0" smtClean="0"/>
              <a:t>页及后页内容。</a:t>
            </a:r>
            <a:endParaRPr lang="en-US" altLang="zh-CN" sz="18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494644"/>
              </p:ext>
            </p:extLst>
          </p:nvPr>
        </p:nvGraphicFramePr>
        <p:xfrm>
          <a:off x="461639" y="2081248"/>
          <a:ext cx="8284255" cy="28061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7553"/>
                <a:gridCol w="5548604"/>
                <a:gridCol w="1188098"/>
              </a:tblGrid>
              <a:tr h="325755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</a:rPr>
                        <a:t>评分项目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400" b="1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评分细则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zh-CN" sz="16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分值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anchor="ctr"/>
                </a:tc>
              </a:tr>
              <a:tr h="19812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  <a:latin typeface="+mn-ea"/>
                          <a:ea typeface="+mn-ea"/>
                        </a:rPr>
                        <a:t>项目完成情况</a:t>
                      </a:r>
                      <a:endParaRPr lang="zh-CN" sz="1400" kern="100" dirty="0">
                        <a:effectLst/>
                        <a:latin typeface="+mn-ea"/>
                        <a:ea typeface="+mn-ea"/>
                        <a:cs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  <a:latin typeface="+mn-ea"/>
                          <a:ea typeface="+mn-ea"/>
                        </a:rPr>
                        <a:t>选题立项申报、运用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PPT</a:t>
                      </a:r>
                      <a:r>
                        <a:rPr lang="zh-CN" sz="1400" kern="100" dirty="0">
                          <a:effectLst/>
                          <a:latin typeface="+mn-ea"/>
                          <a:ea typeface="+mn-ea"/>
                        </a:rPr>
                        <a:t>总结、基本完成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JJ</a:t>
                      </a:r>
                      <a:r>
                        <a:rPr lang="zh-CN" sz="1400" kern="100" dirty="0">
                          <a:effectLst/>
                          <a:latin typeface="+mn-ea"/>
                          <a:ea typeface="+mn-ea"/>
                        </a:rPr>
                        <a:t>小组项目活动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30</a:t>
                      </a:r>
                      <a:endParaRPr lang="zh-CN" sz="14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anchor="ctr"/>
                </a:tc>
              </a:tr>
              <a:tr h="26797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  <a:latin typeface="+mn-ea"/>
                          <a:ea typeface="+mn-ea"/>
                        </a:rPr>
                        <a:t>员工参与度</a:t>
                      </a:r>
                      <a:endParaRPr lang="zh-CN" sz="1400" kern="100" dirty="0">
                        <a:effectLst/>
                        <a:latin typeface="+mn-ea"/>
                        <a:ea typeface="+mn-ea"/>
                        <a:cs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JJ</a:t>
                      </a:r>
                      <a:r>
                        <a:rPr lang="zh-CN" sz="1400" kern="100" dirty="0">
                          <a:effectLst/>
                          <a:latin typeface="+mn-ea"/>
                          <a:ea typeface="+mn-ea"/>
                        </a:rPr>
                        <a:t>小组项目参与人员小于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zh-CN" sz="1400" kern="100" dirty="0">
                          <a:effectLst/>
                          <a:latin typeface="+mn-ea"/>
                          <a:ea typeface="+mn-ea"/>
                        </a:rPr>
                        <a:t>人不得分；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3-7</a:t>
                      </a:r>
                      <a:r>
                        <a:rPr lang="zh-CN" sz="1400" kern="100" dirty="0">
                          <a:effectLst/>
                          <a:latin typeface="+mn-ea"/>
                          <a:ea typeface="+mn-ea"/>
                        </a:rPr>
                        <a:t>人得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lang="zh-CN" sz="1400" kern="100" dirty="0">
                          <a:effectLst/>
                          <a:latin typeface="+mn-ea"/>
                          <a:ea typeface="+mn-ea"/>
                        </a:rPr>
                        <a:t>分；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8</a:t>
                      </a:r>
                      <a:r>
                        <a:rPr lang="zh-CN" sz="1400" kern="100" dirty="0">
                          <a:effectLst/>
                          <a:latin typeface="+mn-ea"/>
                          <a:ea typeface="+mn-ea"/>
                        </a:rPr>
                        <a:t>人（及以上）得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lang="zh-CN" sz="1400" kern="100" dirty="0">
                          <a:effectLst/>
                          <a:latin typeface="+mn-ea"/>
                          <a:ea typeface="+mn-ea"/>
                        </a:rPr>
                        <a:t>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10</a:t>
                      </a:r>
                      <a:endParaRPr lang="zh-CN" sz="14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QUEST</a:t>
                      </a:r>
                      <a:r>
                        <a:rPr lang="zh-CN" sz="1400" kern="100" dirty="0">
                          <a:effectLst/>
                          <a:latin typeface="+mn-ea"/>
                          <a:ea typeface="+mn-ea"/>
                        </a:rPr>
                        <a:t>应用</a:t>
                      </a:r>
                      <a:endParaRPr lang="zh-CN" sz="1400" kern="100" dirty="0">
                        <a:effectLst/>
                        <a:latin typeface="+mn-ea"/>
                        <a:ea typeface="+mn-ea"/>
                        <a:cs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  <a:latin typeface="+mn-ea"/>
                          <a:ea typeface="+mn-ea"/>
                        </a:rPr>
                        <a:t>基本运用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QUEST</a:t>
                      </a:r>
                      <a:r>
                        <a:rPr lang="zh-CN" sz="1400" kern="100" dirty="0">
                          <a:effectLst/>
                          <a:latin typeface="+mn-ea"/>
                          <a:ea typeface="+mn-ea"/>
                        </a:rPr>
                        <a:t>方法得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lang="zh-CN" sz="1400" kern="100" dirty="0">
                          <a:effectLst/>
                          <a:latin typeface="+mn-ea"/>
                          <a:ea typeface="+mn-ea"/>
                        </a:rPr>
                        <a:t>分；较好运用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QUEST</a:t>
                      </a:r>
                      <a:r>
                        <a:rPr lang="zh-CN" sz="1400" kern="100" dirty="0">
                          <a:effectLst/>
                          <a:latin typeface="+mn-ea"/>
                          <a:ea typeface="+mn-ea"/>
                        </a:rPr>
                        <a:t>方法得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20</a:t>
                      </a:r>
                      <a:r>
                        <a:rPr lang="zh-CN" sz="1400" kern="100" dirty="0">
                          <a:effectLst/>
                          <a:latin typeface="+mn-ea"/>
                          <a:ea typeface="+mn-ea"/>
                        </a:rPr>
                        <a:t>分；很好运用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QUEST</a:t>
                      </a:r>
                      <a:r>
                        <a:rPr lang="zh-CN" sz="1400" kern="100" dirty="0">
                          <a:effectLst/>
                          <a:latin typeface="+mn-ea"/>
                          <a:ea typeface="+mn-ea"/>
                        </a:rPr>
                        <a:t>方法得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25</a:t>
                      </a:r>
                      <a:r>
                        <a:rPr lang="zh-CN" sz="1400" kern="100" dirty="0">
                          <a:effectLst/>
                          <a:latin typeface="+mn-ea"/>
                          <a:ea typeface="+mn-ea"/>
                        </a:rPr>
                        <a:t>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25</a:t>
                      </a:r>
                      <a:endParaRPr lang="zh-CN" sz="14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  <a:latin typeface="+mn-ea"/>
                          <a:ea typeface="+mn-ea"/>
                        </a:rPr>
                        <a:t>应用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JJ</a:t>
                      </a:r>
                      <a:r>
                        <a:rPr lang="zh-CN" sz="1400" kern="100" dirty="0">
                          <a:effectLst/>
                          <a:latin typeface="+mn-ea"/>
                          <a:ea typeface="+mn-ea"/>
                        </a:rPr>
                        <a:t>工具</a:t>
                      </a:r>
                      <a:endParaRPr lang="zh-CN" sz="1400" kern="100" dirty="0">
                        <a:effectLst/>
                        <a:latin typeface="+mn-ea"/>
                        <a:ea typeface="+mn-ea"/>
                        <a:cs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  <a:latin typeface="+mn-ea"/>
                          <a:ea typeface="+mn-ea"/>
                        </a:rPr>
                        <a:t>采用一种</a:t>
                      </a:r>
                      <a:r>
                        <a:rPr lang="zh-CN" sz="1400" kern="100" dirty="0" smtClean="0">
                          <a:effectLst/>
                          <a:latin typeface="+mn-ea"/>
                          <a:ea typeface="+mn-ea"/>
                        </a:rPr>
                        <a:t>工具</a:t>
                      </a:r>
                      <a:r>
                        <a:rPr lang="zh-CN" altLang="en-US" sz="1400" kern="100" dirty="0" smtClean="0">
                          <a:effectLst/>
                          <a:latin typeface="+mn-ea"/>
                          <a:ea typeface="+mn-ea"/>
                        </a:rPr>
                        <a:t>得</a:t>
                      </a:r>
                      <a:r>
                        <a:rPr lang="en-US" sz="1400" kern="100" dirty="0" smtClean="0"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lang="zh-CN" sz="1400" kern="100" dirty="0" smtClean="0">
                          <a:effectLst/>
                          <a:latin typeface="+mn-ea"/>
                          <a:ea typeface="+mn-ea"/>
                        </a:rPr>
                        <a:t>分；</a:t>
                      </a:r>
                      <a:r>
                        <a:rPr lang="zh-CN" sz="1400" kern="100" dirty="0">
                          <a:effectLst/>
                          <a:latin typeface="+mn-ea"/>
                          <a:ea typeface="+mn-ea"/>
                        </a:rPr>
                        <a:t>采用两种工具得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lang="zh-CN" sz="1400" kern="100" dirty="0">
                          <a:effectLst/>
                          <a:latin typeface="+mn-ea"/>
                          <a:ea typeface="+mn-ea"/>
                        </a:rPr>
                        <a:t>分；采用三种以上工具得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15</a:t>
                      </a:r>
                      <a:r>
                        <a:rPr lang="zh-CN" sz="1400" kern="100" dirty="0">
                          <a:effectLst/>
                          <a:latin typeface="+mn-ea"/>
                          <a:ea typeface="+mn-ea"/>
                        </a:rPr>
                        <a:t>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15</a:t>
                      </a:r>
                      <a:endParaRPr lang="zh-CN" sz="14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  <a:latin typeface="+mn-ea"/>
                          <a:ea typeface="+mn-ea"/>
                        </a:rPr>
                        <a:t>活动效果</a:t>
                      </a:r>
                      <a:endParaRPr lang="zh-CN" sz="1400" kern="100" dirty="0">
                        <a:effectLst/>
                        <a:latin typeface="+mn-ea"/>
                        <a:ea typeface="+mn-ea"/>
                        <a:cs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  <a:latin typeface="+mn-ea"/>
                          <a:ea typeface="+mn-ea"/>
                        </a:rPr>
                        <a:t>体现在节能、减排、经济效益、社会效益上：未提供绩效数据得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0</a:t>
                      </a:r>
                      <a:r>
                        <a:rPr lang="zh-CN" sz="1400" kern="100" dirty="0">
                          <a:effectLst/>
                          <a:latin typeface="+mn-ea"/>
                          <a:ea typeface="+mn-ea"/>
                        </a:rPr>
                        <a:t>分；有效果得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lang="zh-CN" sz="1400" kern="100" dirty="0">
                          <a:effectLst/>
                          <a:latin typeface="+mn-ea"/>
                          <a:ea typeface="+mn-ea"/>
                        </a:rPr>
                        <a:t>分；效果较好得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lang="zh-CN" sz="1400" kern="100" dirty="0">
                          <a:effectLst/>
                          <a:latin typeface="+mn-ea"/>
                          <a:ea typeface="+mn-ea"/>
                        </a:rPr>
                        <a:t>分；效果突出得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15-20</a:t>
                      </a:r>
                      <a:r>
                        <a:rPr lang="zh-CN" sz="1400" kern="100" dirty="0">
                          <a:effectLst/>
                          <a:latin typeface="+mn-ea"/>
                          <a:ea typeface="+mn-ea"/>
                        </a:rPr>
                        <a:t>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20</a:t>
                      </a:r>
                      <a:endParaRPr lang="zh-CN" sz="14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CN" sz="1600" b="1" kern="100" dirty="0">
                          <a:effectLst/>
                        </a:rPr>
                        <a:t>总分</a:t>
                      </a:r>
                      <a:endParaRPr lang="zh-CN" sz="1050" b="1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CN" sz="1050" b="1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effectLst/>
                        </a:rPr>
                        <a:t>100</a:t>
                      </a:r>
                      <a:endParaRPr lang="zh-CN" sz="1400" b="1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8700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>
</file>

<file path=ppt/theme/theme1.xml><?xml version="1.0" encoding="utf-8"?>
<a:theme xmlns:a="http://schemas.openxmlformats.org/drawingml/2006/main" name="Office 主题​​">
  <a:themeElements>
    <a:clrScheme name="自定义 205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1563C"/>
      </a:accent1>
      <a:accent2>
        <a:srgbClr val="62AA1D"/>
      </a:accent2>
      <a:accent3>
        <a:srgbClr val="21563C"/>
      </a:accent3>
      <a:accent4>
        <a:srgbClr val="62AA1D"/>
      </a:accent4>
      <a:accent5>
        <a:srgbClr val="21563C"/>
      </a:accent5>
      <a:accent6>
        <a:srgbClr val="62AA1D"/>
      </a:accent6>
      <a:hlink>
        <a:srgbClr val="0563C1"/>
      </a:hlink>
      <a:folHlink>
        <a:srgbClr val="954F72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655</TotalTime>
  <Words>596</Words>
  <Application>Microsoft Office PowerPoint</Application>
  <PresentationFormat>自定义</PresentationFormat>
  <Paragraphs>134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5" baseType="lpstr">
      <vt:lpstr>Glegoo</vt:lpstr>
      <vt:lpstr>Lato Hairline</vt:lpstr>
      <vt:lpstr>Lato Light</vt:lpstr>
      <vt:lpstr>Lato Regular</vt:lpstr>
      <vt:lpstr>Mission Gothic Regular</vt:lpstr>
      <vt:lpstr>Open Sans</vt:lpstr>
      <vt:lpstr>Roboto Condensed</vt:lpstr>
      <vt:lpstr>等线</vt:lpstr>
      <vt:lpstr>宋体</vt:lpstr>
      <vt:lpstr>微软雅黑</vt:lpstr>
      <vt:lpstr>Arial</vt:lpstr>
      <vt:lpstr>Calibri</vt:lpstr>
      <vt:lpstr>Times New Roman</vt:lpstr>
      <vt:lpstr>Wingdings</vt:lpstr>
      <vt:lpstr>Office 主题​​</vt:lpstr>
      <vt:lpstr>项 目 名 称</vt:lpstr>
      <vt:lpstr>项目基本信息</vt:lpstr>
      <vt:lpstr>节能减排绩效统计（如统计指标未列出，请各JJ小组自行补充并填写）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description>http://www.ypppt.com/</dc:description>
  <cp:lastModifiedBy>Shen Sangjie</cp:lastModifiedBy>
  <cp:revision>343</cp:revision>
  <dcterms:created xsi:type="dcterms:W3CDTF">2017-06-22T11:55:00Z</dcterms:created>
  <dcterms:modified xsi:type="dcterms:W3CDTF">2022-06-11T11:45:01Z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2052-10.1.0.5554</vt:lpwstr>
  </property>
</Properties>
</file>